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1" r:id="rId3"/>
    <p:sldId id="271" r:id="rId4"/>
    <p:sldId id="304" r:id="rId5"/>
    <p:sldId id="281" r:id="rId6"/>
    <p:sldId id="287" r:id="rId7"/>
    <p:sldId id="296" r:id="rId8"/>
    <p:sldId id="39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ED9"/>
    <a:srgbClr val="FF0062"/>
    <a:srgbClr val="4FEF99"/>
    <a:srgbClr val="C638B8"/>
    <a:srgbClr val="A32F98"/>
    <a:srgbClr val="B333A7"/>
    <a:srgbClr val="B131A5"/>
    <a:srgbClr val="CC48BF"/>
    <a:srgbClr val="D466CA"/>
    <a:srgbClr val="8828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3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2063751" y="1701800"/>
            <a:ext cx="9211733" cy="1082675"/>
          </a:xfrm>
        </p:spPr>
        <p:txBody>
          <a:bodyPr/>
          <a:lstStyle>
            <a:lvl1pPr algn="r"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2063751" y="2927350"/>
            <a:ext cx="9218083" cy="1752600"/>
          </a:xfrm>
        </p:spPr>
        <p:txBody>
          <a:bodyPr/>
          <a:lstStyle>
            <a:lvl1pPr marL="0" indent="0" algn="r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/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lv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lvl="0"/>
            <a:fld id="{9A0DB2DC-4C9A-4742-B13C-FB6460FD3503}" type="slidenum">
              <a:rPr lang="en-US"/>
            </a:fld>
            <a:endParaRPr lang="en-US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2.jpe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3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-8467" y="0"/>
            <a:ext cx="12200467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2B385D6D-2CF4-4DD3-B986-2518B13082D1}" type="datetimeFigureOut">
              <a:rPr lang="en-US" smtClean="0"/>
            </a:fld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C6893D14-AD57-4EA4-969F-B964F5464D37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BFB11"/>
            </a:gs>
            <a:gs pos="100000">
              <a:srgbClr val="838309"/>
            </a:gs>
          </a:gsLst>
          <a:lin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951230" y="1498600"/>
            <a:ext cx="9558020" cy="4263390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571625" y="2586355"/>
            <a:ext cx="816673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Predicting Housing Prices with Regularized Regression</a:t>
            </a:r>
            <a:endParaRPr lang="en-US" sz="32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endParaRPr lang="en-US" sz="3200" spc="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  <a:p>
            <a:pPr algn="ctr"/>
            <a:r>
              <a:rPr lang="en-US" sz="3200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 Vishal chudhary</a:t>
            </a:r>
            <a:endParaRPr lang="en-US" sz="3200" spc="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  <a:p>
            <a:pPr algn="ctr"/>
            <a:r>
              <a:rPr lang="en-US" sz="3200" spc="6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  <a:sym typeface="+mn-lt"/>
              </a:rPr>
              <a:t>2575510</a:t>
            </a:r>
            <a:endParaRPr lang="en-US" sz="3200" spc="6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Freeform 20"/>
          <p:cNvSpPr/>
          <p:nvPr/>
        </p:nvSpPr>
        <p:spPr bwMode="auto">
          <a:xfrm rot="3556496">
            <a:off x="9135714" y="305886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6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463494" y="255149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13" name="Smart Business - Peter McIsaac  Corporate Background Music (No Copyright)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fade out="2000.000000"/>
                </p14:media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39687" y="73709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4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3" grpId="0" bldLvl="0" animBg="1"/>
      <p:bldP spid="2" grpId="0"/>
      <p:bldP spid="5" grpId="0" bldLvl="0" animBg="1"/>
      <p:bldP spid="6" grpId="0" bldLvl="0" animBg="1"/>
      <p:bldP spid="7" grpId="0" bldLvl="0" animBg="1"/>
      <p:bldP spid="11" grpId="0" bldLvl="0" animBg="1"/>
      <p:bldP spid="1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/>
          <p:cNvSpPr/>
          <p:nvPr/>
        </p:nvSpPr>
        <p:spPr bwMode="auto">
          <a:xfrm rot="2493217">
            <a:off x="5749227" y="-2918033"/>
            <a:ext cx="9052448" cy="8042325"/>
          </a:xfrm>
          <a:custGeom>
            <a:avLst/>
            <a:gdLst>
              <a:gd name="connsiteX0" fmla="*/ 3826303 w 9052448"/>
              <a:gd name="connsiteY0" fmla="*/ 238597 h 8042325"/>
              <a:gd name="connsiteX1" fmla="*/ 5478723 w 9052448"/>
              <a:gd name="connsiteY1" fmla="*/ 610809 h 8042325"/>
              <a:gd name="connsiteX2" fmla="*/ 8864832 w 9052448"/>
              <a:gd name="connsiteY2" fmla="*/ 6413499 h 8042325"/>
              <a:gd name="connsiteX3" fmla="*/ 7941348 w 9052448"/>
              <a:gd name="connsiteY3" fmla="*/ 8042325 h 8042325"/>
              <a:gd name="connsiteX4" fmla="*/ 1169133 w 9052448"/>
              <a:gd name="connsiteY4" fmla="*/ 8042325 h 8042325"/>
              <a:gd name="connsiteX5" fmla="*/ 143038 w 9052448"/>
              <a:gd name="connsiteY5" fmla="*/ 6413499 h 8042325"/>
              <a:gd name="connsiteX6" fmla="*/ 3529147 w 9052448"/>
              <a:gd name="connsiteY6" fmla="*/ 610809 h 8042325"/>
              <a:gd name="connsiteX7" fmla="*/ 3826303 w 9052448"/>
              <a:gd name="connsiteY7" fmla="*/ 238597 h 8042325"/>
              <a:gd name="connsiteX8" fmla="*/ 3983144 w 9052448"/>
              <a:gd name="connsiteY8" fmla="*/ 1773274 h 8042325"/>
              <a:gd name="connsiteX9" fmla="*/ 3766594 w 9052448"/>
              <a:gd name="connsiteY9" fmla="*/ 2030790 h 8042325"/>
              <a:gd name="connsiteX10" fmla="*/ 1298992 w 9052448"/>
              <a:gd name="connsiteY10" fmla="*/ 6045392 h 8042325"/>
              <a:gd name="connsiteX11" fmla="*/ 2046750 w 9052448"/>
              <a:gd name="connsiteY11" fmla="*/ 7172297 h 8042325"/>
              <a:gd name="connsiteX12" fmla="*/ 6981953 w 9052448"/>
              <a:gd name="connsiteY12" fmla="*/ 7172298 h 8042325"/>
              <a:gd name="connsiteX13" fmla="*/ 7654935 w 9052448"/>
              <a:gd name="connsiteY13" fmla="*/ 6045392 h 8042325"/>
              <a:gd name="connsiteX14" fmla="*/ 5187334 w 9052448"/>
              <a:gd name="connsiteY14" fmla="*/ 2030790 h 8042325"/>
              <a:gd name="connsiteX15" fmla="*/ 3983144 w 9052448"/>
              <a:gd name="connsiteY15" fmla="*/ 1773274 h 8042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9052448" h="8042325">
                <a:moveTo>
                  <a:pt x="3826303" y="238597"/>
                </a:moveTo>
                <a:cubicBezTo>
                  <a:pt x="4337596" y="-174972"/>
                  <a:pt x="5145243" y="-50902"/>
                  <a:pt x="5478723" y="610809"/>
                </a:cubicBezTo>
                <a:cubicBezTo>
                  <a:pt x="5478723" y="610809"/>
                  <a:pt x="5478723" y="610809"/>
                  <a:pt x="8864832" y="6413499"/>
                </a:cubicBezTo>
                <a:cubicBezTo>
                  <a:pt x="9377878" y="7126110"/>
                  <a:pt x="8762222" y="8042325"/>
                  <a:pt x="7941348" y="8042325"/>
                </a:cubicBezTo>
                <a:cubicBezTo>
                  <a:pt x="7941348" y="8042325"/>
                  <a:pt x="7941348" y="8042325"/>
                  <a:pt x="1169133" y="8042325"/>
                </a:cubicBezTo>
                <a:cubicBezTo>
                  <a:pt x="245648" y="8042324"/>
                  <a:pt x="-267398" y="7126110"/>
                  <a:pt x="143038" y="6413499"/>
                </a:cubicBezTo>
                <a:cubicBezTo>
                  <a:pt x="143038" y="6413499"/>
                  <a:pt x="143038" y="6413499"/>
                  <a:pt x="3529147" y="610809"/>
                </a:cubicBezTo>
                <a:cubicBezTo>
                  <a:pt x="3606104" y="458106"/>
                  <a:pt x="3708312" y="334036"/>
                  <a:pt x="3826303" y="238597"/>
                </a:cubicBezTo>
                <a:close/>
                <a:moveTo>
                  <a:pt x="3983144" y="1773274"/>
                </a:moveTo>
                <a:cubicBezTo>
                  <a:pt x="3897159" y="1839304"/>
                  <a:pt x="3822676" y="1925142"/>
                  <a:pt x="3766594" y="2030790"/>
                </a:cubicBezTo>
                <a:cubicBezTo>
                  <a:pt x="1298992" y="6045392"/>
                  <a:pt x="1298992" y="6045392"/>
                  <a:pt x="1298992" y="6045392"/>
                </a:cubicBezTo>
                <a:cubicBezTo>
                  <a:pt x="999889" y="6538412"/>
                  <a:pt x="1373768" y="7172297"/>
                  <a:pt x="2046750" y="7172297"/>
                </a:cubicBezTo>
                <a:cubicBezTo>
                  <a:pt x="6981953" y="7172298"/>
                  <a:pt x="6981953" y="7172298"/>
                  <a:pt x="6981953" y="7172298"/>
                </a:cubicBezTo>
                <a:cubicBezTo>
                  <a:pt x="7580159" y="7172297"/>
                  <a:pt x="8028814" y="6538412"/>
                  <a:pt x="7654935" y="6045392"/>
                </a:cubicBezTo>
                <a:cubicBezTo>
                  <a:pt x="5187334" y="2030790"/>
                  <a:pt x="5187334" y="2030790"/>
                  <a:pt x="5187334" y="2030790"/>
                </a:cubicBezTo>
                <a:cubicBezTo>
                  <a:pt x="4944312" y="1572984"/>
                  <a:pt x="4355745" y="1487146"/>
                  <a:pt x="3983144" y="177327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2159452">
            <a:off x="5501914" y="4362634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Rectangle: Rounded Corners 7"/>
          <p:cNvSpPr/>
          <p:nvPr/>
        </p:nvSpPr>
        <p:spPr>
          <a:xfrm>
            <a:off x="6569848" y="733387"/>
            <a:ext cx="4916502" cy="5140532"/>
          </a:xfrm>
          <a:prstGeom prst="roundRect">
            <a:avLst>
              <a:gd name="adj" fmla="val 12740"/>
            </a:avLst>
          </a:prstGeom>
          <a:solidFill>
            <a:schemeClr val="bg1"/>
          </a:solidFill>
          <a:ln>
            <a:noFill/>
          </a:ln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cs typeface="+mn-ea"/>
              <a:sym typeface="+mn-lt"/>
            </a:endParaRPr>
          </a:p>
        </p:txBody>
      </p:sp>
      <p:sp>
        <p:nvSpPr>
          <p:cNvPr id="9" name="Freeform 20"/>
          <p:cNvSpPr/>
          <p:nvPr/>
        </p:nvSpPr>
        <p:spPr bwMode="auto">
          <a:xfrm rot="18376696">
            <a:off x="1100178" y="848276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4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88620" y="1734820"/>
            <a:ext cx="632587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Simple Linear Regression</a:t>
            </a:r>
            <a:endParaRPr lang="en-US" sz="2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239994" y="1359382"/>
            <a:ext cx="35304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20204" pitchFamily="34" charset="0"/>
                <a:cs typeface="Arial bold" panose="020B0604020202020204" pitchFamily="34" charset="0"/>
                <a:sym typeface="+mn-lt"/>
              </a:rPr>
              <a:t>Good Design Solve Problem </a:t>
            </a:r>
            <a:r>
              <a:rPr lang="en-US" b="1" i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 bold" panose="020B0604020202020204" pitchFamily="34" charset="0"/>
                <a:cs typeface="Arial bold" panose="020B0604020202020204" pitchFamily="34" charset="0"/>
                <a:sym typeface="+mn-lt"/>
              </a:rPr>
              <a:t>Something Gallery</a:t>
            </a:r>
            <a:endParaRPr lang="en-US" sz="1400" b="1" i="1" dirty="0">
              <a:solidFill>
                <a:schemeClr val="tx1">
                  <a:lumMod val="50000"/>
                  <a:lumOff val="50000"/>
                </a:schemeClr>
              </a:solidFill>
              <a:latin typeface="Arial bold" panose="020B0604020202020204" pitchFamily="34" charset="0"/>
              <a:cs typeface="Arial bold" panose="020B0604020202020204" pitchFamily="34" charset="0"/>
              <a:sym typeface="+mn-lt"/>
            </a:endParaRPr>
          </a:p>
        </p:txBody>
      </p:sp>
      <p:sp>
        <p:nvSpPr>
          <p:cNvPr id="21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4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15" name="Picture Placeholder 14" descr="Screenshot 2023-10-30 at 11.02.26 AM"/>
          <p:cNvPicPr>
            <a:picLocks noChangeAspect="1"/>
          </p:cNvPicPr>
          <p:nvPr>
            <p:ph type="pic" sz="quarter" idx="14"/>
          </p:nvPr>
        </p:nvPicPr>
        <p:blipFill>
          <a:blip r:embed="rId1"/>
          <a:stretch>
            <a:fillRect/>
          </a:stretch>
        </p:blipFill>
        <p:spPr>
          <a:xfrm>
            <a:off x="7209790" y="527050"/>
            <a:ext cx="4685665" cy="2776855"/>
          </a:xfrm>
          <a:prstGeom prst="rect">
            <a:avLst/>
          </a:prstGeom>
        </p:spPr>
      </p:pic>
      <p:sp>
        <p:nvSpPr>
          <p:cNvPr id="10" name="Text Box 9"/>
          <p:cNvSpPr txBox="1"/>
          <p:nvPr/>
        </p:nvSpPr>
        <p:spPr>
          <a:xfrm>
            <a:off x="388620" y="2556510"/>
            <a:ext cx="7334250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400"/>
              <a:t>Data Preparation:</a:t>
            </a:r>
            <a:endParaRPr lang="en-US" sz="1400"/>
          </a:p>
          <a:p>
            <a:pPr algn="l"/>
            <a:endParaRPr lang="en-US" sz="1400"/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a. Load Data: Imported the dataset using Pandas.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b. Data Exploration and Cleaning: Examined the initial data, checked for data types, 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and identified potential issues.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Printed the first few rows of the dataset to get a sense of the data's structure.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Utilized data.info() to obtain an overview of data types and identify missing values.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Employed data.describe() to generate descriptive statistics for numerical columns.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Handled missing values by replacing them with the mean.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c. Splitting the Data: Separated the dataset into training and testing sets: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Defined independent features (X) and the target variable (y).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  <a:p>
            <a:pPr algn="l"/>
            <a:r>
              <a:rPr lang="en-US" sz="1400">
                <a:latin typeface="Arial Regular" panose="020B0604020202020204" charset="0"/>
                <a:cs typeface="Arial Regular" panose="020B0604020202020204" charset="0"/>
              </a:rPr>
              <a:t>Employed train_test_split to split the data into 80% training and 20% testing sets.</a:t>
            </a:r>
            <a:endParaRPr lang="en-US" sz="1400">
              <a:latin typeface="Arial Regular" panose="020B0604020202020204" charset="0"/>
              <a:cs typeface="Arial Regular" panose="020B0604020202020204" charset="0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1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7" grpId="0" animBg="1"/>
      <p:bldP spid="8" grpId="0" animBg="1"/>
      <p:bldP spid="9" grpId="0" animBg="1"/>
      <p:bldP spid="11" grpId="0"/>
      <p:bldP spid="18" grpId="0"/>
      <p:bldP spid="21" grpId="0" bldLvl="0" animBg="1"/>
      <p:bldP spid="24" grpId="0" bldLvl="0" animBg="1"/>
      <p:bldP spid="25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/>
          <p:cNvSpPr/>
          <p:nvPr/>
        </p:nvSpPr>
        <p:spPr>
          <a:xfrm rot="5400000">
            <a:off x="8051153" y="2717153"/>
            <a:ext cx="4091492" cy="4190202"/>
          </a:xfrm>
          <a:custGeom>
            <a:avLst/>
            <a:gdLst>
              <a:gd name="connsiteX0" fmla="*/ 108874 w 4091492"/>
              <a:gd name="connsiteY0" fmla="*/ 0 h 4190202"/>
              <a:gd name="connsiteX1" fmla="*/ 4091492 w 4091492"/>
              <a:gd name="connsiteY1" fmla="*/ 0 h 4190202"/>
              <a:gd name="connsiteX2" fmla="*/ 4091492 w 4091492"/>
              <a:gd name="connsiteY2" fmla="*/ 4104929 h 4190202"/>
              <a:gd name="connsiteX3" fmla="*/ 4016207 w 4091492"/>
              <a:gd name="connsiteY3" fmla="*/ 4122302 h 4190202"/>
              <a:gd name="connsiteX4" fmla="*/ 3342564 w 4091492"/>
              <a:gd name="connsiteY4" fmla="*/ 4190202 h 4190202"/>
              <a:gd name="connsiteX5" fmla="*/ 0 w 4091492"/>
              <a:gd name="connsiteY5" fmla="*/ 848070 h 4190202"/>
              <a:gd name="connsiteX6" fmla="*/ 105233 w 4091492"/>
              <a:gd name="connsiteY6" fmla="*/ 12819 h 4190202"/>
              <a:gd name="connsiteX7" fmla="*/ 108874 w 4091492"/>
              <a:gd name="connsiteY7" fmla="*/ 0 h 419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91492" h="4190202">
                <a:moveTo>
                  <a:pt x="108874" y="0"/>
                </a:moveTo>
                <a:lnTo>
                  <a:pt x="4091492" y="0"/>
                </a:lnTo>
                <a:lnTo>
                  <a:pt x="4091492" y="4104929"/>
                </a:lnTo>
                <a:lnTo>
                  <a:pt x="4016207" y="4122302"/>
                </a:lnTo>
                <a:cubicBezTo>
                  <a:pt x="3798614" y="4166822"/>
                  <a:pt x="3573320" y="4190202"/>
                  <a:pt x="3342564" y="4190202"/>
                </a:cubicBezTo>
                <a:cubicBezTo>
                  <a:pt x="1496517" y="4190202"/>
                  <a:pt x="0" y="2693879"/>
                  <a:pt x="0" y="848070"/>
                </a:cubicBezTo>
                <a:cubicBezTo>
                  <a:pt x="0" y="559662"/>
                  <a:pt x="36536" y="279787"/>
                  <a:pt x="105233" y="12819"/>
                </a:cubicBezTo>
                <a:lnTo>
                  <a:pt x="108874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23" name="Rectangle: Rounded Corners 22"/>
          <p:cNvSpPr/>
          <p:nvPr/>
        </p:nvSpPr>
        <p:spPr>
          <a:xfrm>
            <a:off x="6379404" y="1792224"/>
            <a:ext cx="5273326" cy="3154841"/>
          </a:xfrm>
          <a:prstGeom prst="roundRect">
            <a:avLst>
              <a:gd name="adj" fmla="val 15608"/>
            </a:avLst>
          </a:prstGeom>
          <a:solidFill>
            <a:schemeClr val="bg1"/>
          </a:solidFill>
          <a:ln>
            <a:noFill/>
          </a:ln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11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cs typeface="+mn-ea"/>
              <a:sym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01980" y="68668"/>
            <a:ext cx="5777193" cy="5507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2. Implement Simple Linear Regression: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a. Feature Selection: Chose 'area' as the independent variable (X) and 'price' as the dependent variable (y).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b. Model Implementation: Utilized scikit-learn to create a Simple Linear Regression model: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Loaded the dataset from the specified source.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Split the data into training and testing sets (80% training, 20% testing).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Created a Linear Regression model and fitted it to the training data.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Made predictions on the test data using the trained model.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c. Data Visualization: Visualized the data and the regression line: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Plotted the actual prices (in blue) against the predicted prices (in red).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Presented the regression line to show the relationship between 'Area' and 'Price.'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- Included labels and a title to make the visualization clear and informative.</a:t>
            </a:r>
            <a:endParaRPr lang="en-US" sz="16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</p:txBody>
      </p:sp>
      <p:sp>
        <p:nvSpPr>
          <p:cNvPr id="29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0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16" name="Picture Placeholder 15" descr="Screenshot 2023-10-30 at 11.25.16 AM"/>
          <p:cNvPicPr>
            <a:picLocks noChangeAspect="1"/>
          </p:cNvPicPr>
          <p:nvPr>
            <p:ph type="pic" sz="quarter" idx="18"/>
          </p:nvPr>
        </p:nvPicPr>
        <p:blipFill>
          <a:blip r:embed="rId1"/>
          <a:stretch>
            <a:fillRect/>
          </a:stretch>
        </p:blipFill>
        <p:spPr>
          <a:xfrm>
            <a:off x="7054850" y="1885315"/>
            <a:ext cx="4190365" cy="29679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8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3" presetClass="entr" presetSubtype="16" fill="hold" grpId="0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23" grpId="0" animBg="1"/>
      <p:bldP spid="9" grpId="0"/>
      <p:bldP spid="29" grpId="0" bldLvl="0" animBg="1"/>
      <p:bldP spid="30" grpId="0" bldLvl="0" animBg="1"/>
      <p:bldP spid="31" grpId="0" bldLvl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Freeform: Shape 38"/>
          <p:cNvSpPr/>
          <p:nvPr/>
        </p:nvSpPr>
        <p:spPr>
          <a:xfrm>
            <a:off x="8107128" y="-2237"/>
            <a:ext cx="4091492" cy="4190202"/>
          </a:xfrm>
          <a:custGeom>
            <a:avLst/>
            <a:gdLst>
              <a:gd name="connsiteX0" fmla="*/ 108874 w 4091492"/>
              <a:gd name="connsiteY0" fmla="*/ 0 h 4190202"/>
              <a:gd name="connsiteX1" fmla="*/ 4091492 w 4091492"/>
              <a:gd name="connsiteY1" fmla="*/ 0 h 4190202"/>
              <a:gd name="connsiteX2" fmla="*/ 4091492 w 4091492"/>
              <a:gd name="connsiteY2" fmla="*/ 4104929 h 4190202"/>
              <a:gd name="connsiteX3" fmla="*/ 4016207 w 4091492"/>
              <a:gd name="connsiteY3" fmla="*/ 4122302 h 4190202"/>
              <a:gd name="connsiteX4" fmla="*/ 3342564 w 4091492"/>
              <a:gd name="connsiteY4" fmla="*/ 4190202 h 4190202"/>
              <a:gd name="connsiteX5" fmla="*/ 0 w 4091492"/>
              <a:gd name="connsiteY5" fmla="*/ 848070 h 4190202"/>
              <a:gd name="connsiteX6" fmla="*/ 105233 w 4091492"/>
              <a:gd name="connsiteY6" fmla="*/ 12819 h 4190202"/>
              <a:gd name="connsiteX7" fmla="*/ 108874 w 4091492"/>
              <a:gd name="connsiteY7" fmla="*/ 0 h 4190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91492" h="4190202">
                <a:moveTo>
                  <a:pt x="108874" y="0"/>
                </a:moveTo>
                <a:lnTo>
                  <a:pt x="4091492" y="0"/>
                </a:lnTo>
                <a:lnTo>
                  <a:pt x="4091492" y="4104929"/>
                </a:lnTo>
                <a:lnTo>
                  <a:pt x="4016207" y="4122302"/>
                </a:lnTo>
                <a:cubicBezTo>
                  <a:pt x="3798614" y="4166822"/>
                  <a:pt x="3573320" y="4190202"/>
                  <a:pt x="3342564" y="4190202"/>
                </a:cubicBezTo>
                <a:cubicBezTo>
                  <a:pt x="1496517" y="4190202"/>
                  <a:pt x="0" y="2693879"/>
                  <a:pt x="0" y="848070"/>
                </a:cubicBezTo>
                <a:cubicBezTo>
                  <a:pt x="0" y="559662"/>
                  <a:pt x="36536" y="279787"/>
                  <a:pt x="105233" y="12819"/>
                </a:cubicBezTo>
                <a:lnTo>
                  <a:pt x="108874" y="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56005" y="1513840"/>
            <a:ext cx="6189345" cy="24612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R-squared Calculation: 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We calculated the R-squared value using scikit-learn, which measures how well our Simple Linear Regression Model explains the variance in house prices based on square footage.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Interpretation and Model Performance: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 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The obtained R-squared value is 0.632, indicating that our model accounts for approximately 63.2% of the variance in house prices using only square footage as the predictor.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10800000">
            <a:off x="11330821" y="2971800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8" name="Freeform 20"/>
          <p:cNvSpPr/>
          <p:nvPr/>
        </p:nvSpPr>
        <p:spPr bwMode="auto">
          <a:xfrm rot="10800000">
            <a:off x="11330821" y="3337525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noFill/>
          <a:ln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9" name="Freeform 20"/>
          <p:cNvSpPr/>
          <p:nvPr/>
        </p:nvSpPr>
        <p:spPr bwMode="auto">
          <a:xfrm rot="10800000">
            <a:off x="11330821" y="3703250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2159452">
            <a:off x="10265568" y="5176171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rgbClr val="88287F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3" name="Freeform 20"/>
          <p:cNvSpPr/>
          <p:nvPr/>
        </p:nvSpPr>
        <p:spPr bwMode="auto">
          <a:xfrm rot="18376696">
            <a:off x="179920" y="284865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gradFill>
            <a:gsLst>
              <a:gs pos="0">
                <a:srgbClr val="012D86"/>
              </a:gs>
              <a:gs pos="100000">
                <a:srgbClr val="0E2557"/>
              </a:gs>
            </a:gsLst>
            <a:lin scaled="0"/>
          </a:gra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0" name="Rectangle: Rounded Corners 19"/>
          <p:cNvSpPr/>
          <p:nvPr/>
        </p:nvSpPr>
        <p:spPr>
          <a:xfrm>
            <a:off x="6220664" y="4248302"/>
            <a:ext cx="4058303" cy="1324027"/>
          </a:xfrm>
          <a:prstGeom prst="roundRect">
            <a:avLst>
              <a:gd name="adj" fmla="val 12740"/>
            </a:avLst>
          </a:prstGeom>
          <a:solidFill>
            <a:schemeClr val="bg1"/>
          </a:solidFill>
          <a:ln>
            <a:noFill/>
          </a:ln>
          <a:effectLst>
            <a:outerShdw blurRad="393700" dist="88900" dir="4200000" sx="104000" sy="104000" algn="ctr" rotWithShape="0">
              <a:schemeClr val="tx1">
                <a:lumMod val="95000"/>
                <a:lumOff val="5000"/>
                <a:alpha val="3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>
              <a:cs typeface="+mn-ea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3556496">
            <a:off x="10661999" y="546642"/>
            <a:ext cx="965588" cy="899406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3429000" y="-93345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pic>
        <p:nvPicPr>
          <p:cNvPr id="27" name="Picture Placeholder 26" descr="Screenshot 2023-10-30 at 11.49.07 AM"/>
          <p:cNvPicPr>
            <a:picLocks noChangeAspect="1"/>
          </p:cNvPicPr>
          <p:nvPr>
            <p:ph type="pic" sz="quarter" idx="12"/>
          </p:nvPr>
        </p:nvPicPr>
        <p:blipFill>
          <a:blip r:embed="rId1"/>
          <a:stretch>
            <a:fillRect/>
          </a:stretch>
        </p:blipFill>
        <p:spPr>
          <a:xfrm>
            <a:off x="1056005" y="4409440"/>
            <a:ext cx="8002905" cy="173228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2" decel="100000" fill="hold" grpId="0" nodeType="withEffect">
                                  <p:stCondLst>
                                    <p:cond delay="11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9" presetClass="entr" presetSubtype="0" decel="100000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103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10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10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9" presetClass="entr" presetSubtype="0" decel="100000" fill="hold" grpId="0" nodeType="withEffect">
                                  <p:stCondLst>
                                    <p:cond delay="107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bldLvl="0" animBg="1"/>
      <p:bldP spid="5" grpId="0"/>
      <p:bldP spid="7" grpId="0" animBg="1"/>
      <p:bldP spid="8" grpId="0" animBg="1"/>
      <p:bldP spid="9" grpId="0" animBg="1"/>
      <p:bldP spid="12" grpId="0" bldLvl="0" animBg="1"/>
      <p:bldP spid="13" grpId="0" bldLvl="0" animBg="1"/>
      <p:bldP spid="20" grpId="0" animBg="1"/>
      <p:bldP spid="31" grpId="0" animBg="1"/>
      <p:bldP spid="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936625" y="844550"/>
            <a:ext cx="8756015" cy="22453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  <a:cs typeface="Arial bold" panose="020B0604020202020204" pitchFamily="34" charset="0"/>
                <a:sym typeface="+mn-lt"/>
              </a:rPr>
              <a:t>Evaluating the Multiple Linear Regression Model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Calculating Evaluation Metrics: To assess the model's accuracy, we calculated three key metrics: Mean Absolute Error (MAE), Mean Squared Error (MSE), and Root Mean Squared Error (RMSE).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  <a:p>
            <a:pPr algn="l">
              <a:lnSpc>
                <a:spcPct val="100000"/>
              </a:lnSpc>
              <a:buClrTx/>
              <a:buSzTx/>
              <a:buNone/>
            </a:pPr>
            <a:r>
              <a:rPr 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Arial Regular" panose="020B0604020202020204" charset="0"/>
                <a:cs typeface="Arial Regular" panose="020B0604020202020204" charset="0"/>
                <a:sym typeface="+mn-lt"/>
              </a:rPr>
              <a:t>Multiple Linear Regression offers a significant advantage over Simple Linear Regression by leveraging multiple features to improve prediction accuracy and providing a more comprehensive understanding of the factors influencing house prices. The model's ability to capture complex relationships and reduce bias makes it a valuable tool for real estate price estimation.</a:t>
            </a:r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  <a:latin typeface="Arial Regular" panose="020B0604020202020204" charset="0"/>
              <a:cs typeface="Arial Regular" panose="020B0604020202020204" charset="0"/>
              <a:sym typeface="+mn-lt"/>
            </a:endParaRPr>
          </a:p>
        </p:txBody>
      </p:sp>
      <p:sp>
        <p:nvSpPr>
          <p:cNvPr id="25" name="Freeform 20"/>
          <p:cNvSpPr/>
          <p:nvPr/>
        </p:nvSpPr>
        <p:spPr bwMode="auto">
          <a:xfrm rot="18376696">
            <a:off x="364941" y="51535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6" name="Freeform 20"/>
          <p:cNvSpPr/>
          <p:nvPr/>
        </p:nvSpPr>
        <p:spPr bwMode="auto">
          <a:xfrm rot="18376696">
            <a:off x="10124846" y="4589871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12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0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2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22" name="Picture Placeholder 21" descr="Screenshot 2023-10-30 at 11.56.13 AM"/>
          <p:cNvPicPr>
            <a:picLocks noChangeAspect="1"/>
          </p:cNvPicPr>
          <p:nvPr>
            <p:ph type="pic" sz="quarter" idx="18"/>
          </p:nvPr>
        </p:nvPicPr>
        <p:blipFill>
          <a:blip r:embed="rId1"/>
          <a:stretch>
            <a:fillRect/>
          </a:stretch>
        </p:blipFill>
        <p:spPr>
          <a:xfrm>
            <a:off x="633095" y="3524885"/>
            <a:ext cx="11047095" cy="259969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78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ldLvl="0" animBg="1"/>
      <p:bldP spid="25" grpId="0" animBg="1"/>
      <p:bldP spid="26" grpId="0" animBg="1"/>
      <p:bldP spid="30" grpId="0" bldLvl="0" animBg="1"/>
      <p:bldP spid="31" grpId="0" bldLvl="0" animBg="1"/>
      <p:bldP spid="32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2"/>
          <p:cNvSpPr/>
          <p:nvPr/>
        </p:nvSpPr>
        <p:spPr>
          <a:xfrm>
            <a:off x="0" y="21992"/>
            <a:ext cx="12192000" cy="6102049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  <a:gd name="connsiteX0-21" fmla="*/ 0 w 12192000"/>
              <a:gd name="connsiteY0-22" fmla="*/ 0 h 5982102"/>
              <a:gd name="connsiteX1-23" fmla="*/ 12192000 w 12192000"/>
              <a:gd name="connsiteY1-24" fmla="*/ 0 h 5982102"/>
              <a:gd name="connsiteX2-25" fmla="*/ 12192000 w 12192000"/>
              <a:gd name="connsiteY2-26" fmla="*/ 5559552 h 5982102"/>
              <a:gd name="connsiteX3-27" fmla="*/ 0 w 12192000"/>
              <a:gd name="connsiteY3-28" fmla="*/ 5559552 h 5982102"/>
              <a:gd name="connsiteX4-29" fmla="*/ 0 w 12192000"/>
              <a:gd name="connsiteY4-30" fmla="*/ 0 h 5982102"/>
              <a:gd name="connsiteX0-31" fmla="*/ 0 w 12192000"/>
              <a:gd name="connsiteY0-32" fmla="*/ 0 h 6024358"/>
              <a:gd name="connsiteX1-33" fmla="*/ 12192000 w 12192000"/>
              <a:gd name="connsiteY1-34" fmla="*/ 0 h 6024358"/>
              <a:gd name="connsiteX2-35" fmla="*/ 12192000 w 12192000"/>
              <a:gd name="connsiteY2-36" fmla="*/ 5559552 h 6024358"/>
              <a:gd name="connsiteX3-37" fmla="*/ 0 w 12192000"/>
              <a:gd name="connsiteY3-38" fmla="*/ 5559552 h 6024358"/>
              <a:gd name="connsiteX4-39" fmla="*/ 0 w 12192000"/>
              <a:gd name="connsiteY4-40" fmla="*/ 0 h 6024358"/>
              <a:gd name="connsiteX0-41" fmla="*/ 0 w 12192000"/>
              <a:gd name="connsiteY0-42" fmla="*/ 0 h 6122159"/>
              <a:gd name="connsiteX1-43" fmla="*/ 12192000 w 12192000"/>
              <a:gd name="connsiteY1-44" fmla="*/ 0 h 6122159"/>
              <a:gd name="connsiteX2-45" fmla="*/ 12192000 w 12192000"/>
              <a:gd name="connsiteY2-46" fmla="*/ 5559552 h 6122159"/>
              <a:gd name="connsiteX3-47" fmla="*/ 0 w 12192000"/>
              <a:gd name="connsiteY3-48" fmla="*/ 5559552 h 6122159"/>
              <a:gd name="connsiteX4-49" fmla="*/ 0 w 12192000"/>
              <a:gd name="connsiteY4-50" fmla="*/ 0 h 6122159"/>
              <a:gd name="connsiteX0-51" fmla="*/ 0 w 12192000"/>
              <a:gd name="connsiteY0-52" fmla="*/ 0 h 6102049"/>
              <a:gd name="connsiteX1-53" fmla="*/ 12192000 w 12192000"/>
              <a:gd name="connsiteY1-54" fmla="*/ 0 h 6102049"/>
              <a:gd name="connsiteX2-55" fmla="*/ 12192000 w 12192000"/>
              <a:gd name="connsiteY2-56" fmla="*/ 5559552 h 6102049"/>
              <a:gd name="connsiteX3-57" fmla="*/ 0 w 12192000"/>
              <a:gd name="connsiteY3-58" fmla="*/ 5559552 h 6102049"/>
              <a:gd name="connsiteX4-59" fmla="*/ 0 w 12192000"/>
              <a:gd name="connsiteY4-60" fmla="*/ 0 h 610204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6102049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018603" y="7414620"/>
                  <a:pt x="5882388" y="3769798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92945" y="862571"/>
            <a:ext cx="5777193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We compared the results of Simple Linear Regression and Multiple Linear Regression models using the same dataset: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Simple Linear Regression Results: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Mean Squared Error (MSE): 4245811.87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R-squared (R2): 0.632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Multiple Linear Regression Results: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Mean Squared Error (MSE): 2589947.50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  <a:p>
            <a:r>
              <a:rPr lang="en-US" sz="1400" dirty="0">
                <a:solidFill>
                  <a:schemeClr val="bg1"/>
                </a:solidFill>
                <a:latin typeface="+mj-lt"/>
                <a:cs typeface="Arial bold" panose="020B0604020202020204" pitchFamily="34" charset="0"/>
                <a:sym typeface="+mn-lt"/>
              </a:rPr>
              <a:t>R-squared (R2): 0.771</a:t>
            </a:r>
            <a:endParaRPr lang="en-US" sz="1400" dirty="0">
              <a:solidFill>
                <a:schemeClr val="bg1"/>
              </a:solidFill>
              <a:latin typeface="+mj-lt"/>
              <a:cs typeface="Arial bold" panose="020B0604020202020204" pitchFamily="34" charset="0"/>
              <a:sym typeface="+mn-lt"/>
            </a:endParaRPr>
          </a:p>
        </p:txBody>
      </p:sp>
      <p:sp>
        <p:nvSpPr>
          <p:cNvPr id="30" name="Freeform 20"/>
          <p:cNvSpPr/>
          <p:nvPr/>
        </p:nvSpPr>
        <p:spPr bwMode="auto">
          <a:xfrm rot="18376696">
            <a:off x="7411749" y="136602"/>
            <a:ext cx="1255918" cy="1037743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31" name="Freeform 20"/>
          <p:cNvSpPr/>
          <p:nvPr/>
        </p:nvSpPr>
        <p:spPr bwMode="auto">
          <a:xfrm rot="18376696">
            <a:off x="1626542" y="5767462"/>
            <a:ext cx="488535" cy="39600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4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8" name="Freeform 20"/>
          <p:cNvSpPr/>
          <p:nvPr/>
        </p:nvSpPr>
        <p:spPr bwMode="auto">
          <a:xfrm rot="18376696">
            <a:off x="166890" y="2081208"/>
            <a:ext cx="883783" cy="737425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lumMod val="95000"/>
              <a:alpha val="9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49" name="Freeform 20"/>
          <p:cNvSpPr/>
          <p:nvPr/>
        </p:nvSpPr>
        <p:spPr bwMode="auto">
          <a:xfrm rot="5400000">
            <a:off x="5611403" y="6151374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0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51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pic>
        <p:nvPicPr>
          <p:cNvPr id="22" name="Picture Placeholder 21" descr="Screenshot 2023-10-30 at 12.13.31 PM"/>
          <p:cNvPicPr>
            <a:picLocks noChangeAspect="1"/>
          </p:cNvPicPr>
          <p:nvPr>
            <p:ph type="pic" sz="quarter" idx="17"/>
          </p:nvPr>
        </p:nvPicPr>
        <p:blipFill>
          <a:blip r:embed="rId1"/>
          <a:stretch>
            <a:fillRect/>
          </a:stretch>
        </p:blipFill>
        <p:spPr>
          <a:xfrm>
            <a:off x="7110095" y="862330"/>
            <a:ext cx="4639945" cy="3096895"/>
          </a:xfrm>
          <a:prstGeom prst="rect">
            <a:avLst/>
          </a:prstGeom>
        </p:spPr>
      </p:pic>
    </p:spTree>
  </p:cSld>
  <p:clrMapOvr>
    <a:masterClrMapping/>
  </p:clrMapOvr>
  <p:transition spd="slow">
    <p:push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3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bldLvl="0" animBg="1"/>
      <p:bldP spid="5" grpId="0"/>
      <p:bldP spid="30" grpId="0" animBg="1"/>
      <p:bldP spid="31" grpId="0" animBg="1"/>
      <p:bldP spid="48" grpId="0" animBg="1"/>
      <p:bldP spid="49" grpId="0" bldLvl="0" animBg="1"/>
      <p:bldP spid="50" grpId="0" bldLvl="0" animBg="1"/>
      <p:bldP spid="51" grpId="0" bldLvl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-234"/>
            <a:ext cx="12192000" cy="5758883"/>
          </a:xfrm>
          <a:custGeom>
            <a:avLst/>
            <a:gdLst>
              <a:gd name="connsiteX0" fmla="*/ 0 w 12192000"/>
              <a:gd name="connsiteY0" fmla="*/ 0 h 5559552"/>
              <a:gd name="connsiteX1" fmla="*/ 12192000 w 12192000"/>
              <a:gd name="connsiteY1" fmla="*/ 0 h 5559552"/>
              <a:gd name="connsiteX2" fmla="*/ 12192000 w 12192000"/>
              <a:gd name="connsiteY2" fmla="*/ 5559552 h 5559552"/>
              <a:gd name="connsiteX3" fmla="*/ 0 w 12192000"/>
              <a:gd name="connsiteY3" fmla="*/ 5559552 h 5559552"/>
              <a:gd name="connsiteX4" fmla="*/ 0 w 12192000"/>
              <a:gd name="connsiteY4" fmla="*/ 0 h 5559552"/>
              <a:gd name="connsiteX0-1" fmla="*/ 0 w 12192000"/>
              <a:gd name="connsiteY0-2" fmla="*/ 0 h 5559552"/>
              <a:gd name="connsiteX1-3" fmla="*/ 12192000 w 12192000"/>
              <a:gd name="connsiteY1-4" fmla="*/ 0 h 5559552"/>
              <a:gd name="connsiteX2-5" fmla="*/ 12192000 w 12192000"/>
              <a:gd name="connsiteY2-6" fmla="*/ 5559552 h 5559552"/>
              <a:gd name="connsiteX3-7" fmla="*/ 0 w 12192000"/>
              <a:gd name="connsiteY3-8" fmla="*/ 5559552 h 5559552"/>
              <a:gd name="connsiteX4-9" fmla="*/ 0 w 12192000"/>
              <a:gd name="connsiteY4-10" fmla="*/ 0 h 5559552"/>
              <a:gd name="connsiteX0-11" fmla="*/ 0 w 12192000"/>
              <a:gd name="connsiteY0-12" fmla="*/ 0 h 5758883"/>
              <a:gd name="connsiteX1-13" fmla="*/ 12192000 w 12192000"/>
              <a:gd name="connsiteY1-14" fmla="*/ 0 h 5758883"/>
              <a:gd name="connsiteX2-15" fmla="*/ 12192000 w 12192000"/>
              <a:gd name="connsiteY2-16" fmla="*/ 5559552 h 5758883"/>
              <a:gd name="connsiteX3-17" fmla="*/ 0 w 12192000"/>
              <a:gd name="connsiteY3-18" fmla="*/ 5559552 h 5758883"/>
              <a:gd name="connsiteX4-19" fmla="*/ 0 w 12192000"/>
              <a:gd name="connsiteY4-20" fmla="*/ 0 h 5758883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</a:cxnLst>
            <a:rect l="l" t="t" r="r" b="b"/>
            <a:pathLst>
              <a:path w="12192000" h="5758883">
                <a:moveTo>
                  <a:pt x="0" y="0"/>
                </a:moveTo>
                <a:lnTo>
                  <a:pt x="12192000" y="0"/>
                </a:lnTo>
                <a:lnTo>
                  <a:pt x="12192000" y="5559552"/>
                </a:lnTo>
                <a:cubicBezTo>
                  <a:pt x="7690678" y="6533587"/>
                  <a:pt x="4839252" y="3512091"/>
                  <a:pt x="0" y="555955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251711" y="1840821"/>
            <a:ext cx="7688580" cy="14452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8800" dirty="0">
                <a:solidFill>
                  <a:schemeClr val="bg1"/>
                </a:solidFill>
                <a:cs typeface="+mn-ea"/>
                <a:sym typeface="+mn-lt"/>
              </a:rPr>
              <a:t>THANK YOU</a:t>
            </a:r>
            <a:endParaRPr lang="en-US" sz="88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941059" y="3221404"/>
            <a:ext cx="3098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endParaRPr lang="en-US" sz="2000" spc="6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" name="Freeform 20"/>
          <p:cNvSpPr/>
          <p:nvPr/>
        </p:nvSpPr>
        <p:spPr bwMode="auto">
          <a:xfrm rot="5400000">
            <a:off x="561140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6" name="Freeform 20"/>
          <p:cNvSpPr/>
          <p:nvPr/>
        </p:nvSpPr>
        <p:spPr bwMode="auto">
          <a:xfrm rot="5400000">
            <a:off x="5977128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gradFill>
              <a:gsLst>
                <a:gs pos="0">
                  <a:srgbClr val="F64E66"/>
                </a:gs>
                <a:gs pos="100000">
                  <a:srgbClr val="CE5AC5"/>
                </a:gs>
              </a:gsLst>
              <a:lin ang="5400000" scaled="1"/>
            </a:gradFill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7" name="Freeform 20"/>
          <p:cNvSpPr/>
          <p:nvPr/>
        </p:nvSpPr>
        <p:spPr bwMode="auto">
          <a:xfrm rot="5400000">
            <a:off x="6342853" y="6152009"/>
            <a:ext cx="237744" cy="182951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4291476" y="3913639"/>
            <a:ext cx="3609048" cy="497904"/>
            <a:chOff x="4291476" y="3913639"/>
            <a:chExt cx="3609048" cy="497904"/>
          </a:xfrm>
        </p:grpSpPr>
        <p:sp>
          <p:nvSpPr>
            <p:cNvPr id="9" name="Rectangle: Rounded Corners 8"/>
            <p:cNvSpPr/>
            <p:nvPr/>
          </p:nvSpPr>
          <p:spPr>
            <a:xfrm>
              <a:off x="4291476" y="3913639"/>
              <a:ext cx="3609048" cy="49790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  <a:effectLst>
              <a:outerShdw blurRad="393700" dist="88900" dir="4200000" sx="104000" sy="104000" algn="ctr" rotWithShape="0">
                <a:schemeClr val="tx1">
                  <a:lumMod val="95000"/>
                  <a:lumOff val="5000"/>
                  <a:alpha val="11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5414654" y="3989643"/>
              <a:ext cx="136271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spc="300" dirty="0">
                  <a:gradFill>
                    <a:gsLst>
                      <a:gs pos="0">
                        <a:srgbClr val="CE5AC5"/>
                      </a:gs>
                      <a:gs pos="100000">
                        <a:srgbClr val="F64E66"/>
                      </a:gs>
                    </a:gsLst>
                    <a:lin ang="0" scaled="1"/>
                  </a:gradFill>
                  <a:cs typeface="+mn-ea"/>
                  <a:sym typeface="+mn-lt"/>
                </a:rPr>
                <a:t>Mphasis</a:t>
              </a:r>
              <a:endParaRPr lang="en-US" sz="1600" spc="300" dirty="0">
                <a:gradFill>
                  <a:gsLst>
                    <a:gs pos="0">
                      <a:srgbClr val="CE5AC5"/>
                    </a:gs>
                    <a:gs pos="100000">
                      <a:srgbClr val="F64E66"/>
                    </a:gs>
                  </a:gsLst>
                  <a:lin ang="0" scaled="1"/>
                </a:gradFill>
                <a:cs typeface="+mn-ea"/>
                <a:sym typeface="+mn-lt"/>
              </a:endParaRPr>
            </a:p>
          </p:txBody>
        </p:sp>
      </p:grpSp>
      <p:sp>
        <p:nvSpPr>
          <p:cNvPr id="11" name="Freeform 20"/>
          <p:cNvSpPr/>
          <p:nvPr/>
        </p:nvSpPr>
        <p:spPr bwMode="auto">
          <a:xfrm rot="3556496">
            <a:off x="8870919" y="1513270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6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12" name="Freeform 20"/>
          <p:cNvSpPr/>
          <p:nvPr/>
        </p:nvSpPr>
        <p:spPr bwMode="auto">
          <a:xfrm rot="18376696">
            <a:off x="1463494" y="2551497"/>
            <a:ext cx="1375460" cy="1142997"/>
          </a:xfrm>
          <a:custGeom>
            <a:avLst/>
            <a:gdLst>
              <a:gd name="T0" fmla="*/ 14 w 94"/>
              <a:gd name="T1" fmla="*/ 81 h 81"/>
              <a:gd name="T2" fmla="*/ 80 w 94"/>
              <a:gd name="T3" fmla="*/ 81 h 81"/>
              <a:gd name="T4" fmla="*/ 89 w 94"/>
              <a:gd name="T5" fmla="*/ 65 h 81"/>
              <a:gd name="T6" fmla="*/ 56 w 94"/>
              <a:gd name="T7" fmla="*/ 8 h 81"/>
              <a:gd name="T8" fmla="*/ 37 w 94"/>
              <a:gd name="T9" fmla="*/ 8 h 81"/>
              <a:gd name="T10" fmla="*/ 4 w 94"/>
              <a:gd name="T11" fmla="*/ 65 h 81"/>
              <a:gd name="T12" fmla="*/ 14 w 94"/>
              <a:gd name="T13" fmla="*/ 81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4" h="81">
                <a:moveTo>
                  <a:pt x="14" y="81"/>
                </a:moveTo>
                <a:cubicBezTo>
                  <a:pt x="80" y="81"/>
                  <a:pt x="80" y="81"/>
                  <a:pt x="80" y="81"/>
                </a:cubicBezTo>
                <a:cubicBezTo>
                  <a:pt x="88" y="81"/>
                  <a:pt x="94" y="72"/>
                  <a:pt x="89" y="65"/>
                </a:cubicBezTo>
                <a:cubicBezTo>
                  <a:pt x="56" y="8"/>
                  <a:pt x="56" y="8"/>
                  <a:pt x="56" y="8"/>
                </a:cubicBezTo>
                <a:cubicBezTo>
                  <a:pt x="52" y="0"/>
                  <a:pt x="41" y="0"/>
                  <a:pt x="37" y="8"/>
                </a:cubicBezTo>
                <a:cubicBezTo>
                  <a:pt x="4" y="65"/>
                  <a:pt x="4" y="65"/>
                  <a:pt x="4" y="65"/>
                </a:cubicBezTo>
                <a:cubicBezTo>
                  <a:pt x="0" y="72"/>
                  <a:pt x="5" y="81"/>
                  <a:pt x="14" y="81"/>
                </a:cubicBezTo>
              </a:path>
            </a:pathLst>
          </a:custGeom>
          <a:solidFill>
            <a:schemeClr val="bg1">
              <a:alpha val="8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/>
          <a:lstStyle/>
          <a:p>
            <a:endParaRPr 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2" presetClass="entr" presetSubtype="0" fill="hold" grpId="0" nodeType="withEffect">
                                  <p:stCondLst>
                                    <p:cond delay="220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3" presetClass="entr" presetSubtype="36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37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9" presetClass="entr" presetSubtype="0" decel="10000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9" presetClass="entr" presetSubtype="0" decel="100000" fill="hold" grpId="0" nodeType="withEffect">
                                  <p:stCondLst>
                                    <p:cond delay="4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ldLvl="0" animBg="1"/>
      <p:bldP spid="2" grpId="0"/>
      <p:bldP spid="4" grpId="0"/>
      <p:bldP spid="5" grpId="0" bldLvl="0" animBg="1"/>
      <p:bldP spid="6" grpId="0" bldLvl="0" animBg="1"/>
      <p:bldP spid="7" grpId="0" bldLvl="0" animBg="1"/>
      <p:bldP spid="11" grpId="0" animBg="1"/>
      <p:bldP spid="12" grpId="0" animBg="1"/>
    </p:bldLst>
  </p:timing>
</p:sld>
</file>

<file path=ppt/theme/theme1.xml><?xml version="1.0" encoding="utf-8"?>
<a:theme xmlns:a="http://schemas.openxmlformats.org/drawingml/2006/main" name="Gear Drives">
  <a:themeElements>
    <a:clrScheme name="Gear Dri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5F5F5F"/>
      </a:accent1>
      <a:accent2>
        <a:srgbClr val="969696"/>
      </a:accent2>
      <a:accent3>
        <a:srgbClr val="FFFFFF"/>
      </a:accent3>
      <a:accent4>
        <a:srgbClr val="000000"/>
      </a:accent4>
      <a:accent5>
        <a:srgbClr val="B6B6B6"/>
      </a:accent5>
      <a:accent6>
        <a:srgbClr val="878787"/>
      </a:accent6>
      <a:hlink>
        <a:srgbClr val="CC3300"/>
      </a:hlink>
      <a:folHlink>
        <a:srgbClr val="996600"/>
      </a:folHlink>
    </a:clrScheme>
    <a:fontScheme name="Gear Dri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Gear Dri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Gear Dri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Gear Dri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5F5F5F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B6B6B6"/>
        </a:accent5>
        <a:accent6>
          <a:srgbClr val="878787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2964</Words>
  <Application>WPS Presentation</Application>
  <PresentationFormat>宽屏</PresentationFormat>
  <Paragraphs>69</Paragraphs>
  <Slides>7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Arial</vt:lpstr>
      <vt:lpstr>SimSun</vt:lpstr>
      <vt:lpstr>Wingdings</vt:lpstr>
      <vt:lpstr>Times New Roman</vt:lpstr>
      <vt:lpstr>Arial bold</vt:lpstr>
      <vt:lpstr>Arial Regular</vt:lpstr>
      <vt:lpstr>Microsoft YaHei</vt:lpstr>
      <vt:lpstr>Arial Unicode MS</vt:lpstr>
      <vt:lpstr>Calibri</vt:lpstr>
      <vt:lpstr>Gear Drives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dreamer</dc:title>
  <dc:creator>copyright@2019—dreamer</dc:creator>
  <dc:description>dreamer2020@qq.com</dc:description>
  <cp:lastModifiedBy>mevis</cp:lastModifiedBy>
  <cp:revision>61</cp:revision>
  <dcterms:created xsi:type="dcterms:W3CDTF">2023-10-30T06:46:00Z</dcterms:created>
  <dcterms:modified xsi:type="dcterms:W3CDTF">2023-10-30T08:37:00Z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1C51DC31186A446AB21D76041FEEC0E0</vt:lpwstr>
  </property>
  <property fmtid="{D5CDD505-2E9C-101B-9397-08002B2CF9AE}" pid="3" name="KSOProductBuildVer">
    <vt:lpwstr>1033-11.2.0.11225</vt:lpwstr>
  </property>
</Properties>
</file>

<file path=docProps/thumbnail.jpeg>
</file>